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3" r:id="rId5"/>
    <p:sldId id="268" r:id="rId6"/>
    <p:sldId id="262" r:id="rId7"/>
    <p:sldId id="269" r:id="rId8"/>
    <p:sldId id="265" r:id="rId9"/>
    <p:sldId id="259" r:id="rId10"/>
    <p:sldId id="264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xim\&#1056;&#1072;&#1073;&#1086;&#1095;&#1080;&#1081;%20&#1089;&#1090;&#1086;&#1083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6"/>
  <c:chart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Лист1!$A$4:$A$7</c:f>
              <c:strCache>
                <c:ptCount val="4"/>
                <c:pt idx="0">
                  <c:v>Processing production</c:v>
                </c:pt>
                <c:pt idx="1">
                  <c:v>Trade</c:v>
                </c:pt>
                <c:pt idx="2">
                  <c:v>Construction</c:v>
                </c:pt>
                <c:pt idx="3">
                  <c:v>other investment activities</c:v>
                </c:pt>
              </c:strCache>
            </c:strRef>
          </c:cat>
          <c:val>
            <c:numRef>
              <c:f>Лист1!$B$4:$B$7</c:f>
              <c:numCache>
                <c:formatCode>0%</c:formatCode>
                <c:ptCount val="4"/>
                <c:pt idx="0" formatCode="0.00%">
                  <c:v>0.24199999999999999</c:v>
                </c:pt>
                <c:pt idx="1">
                  <c:v>0.31</c:v>
                </c:pt>
                <c:pt idx="2">
                  <c:v>0.37</c:v>
                </c:pt>
                <c:pt idx="3" formatCode="0.00%">
                  <c:v>7.8E-2</c:v>
                </c:pt>
              </c:numCache>
            </c:numRef>
          </c:val>
        </c:ser>
        <c:axId val="35189120"/>
        <c:axId val="35191040"/>
      </c:barChart>
      <c:catAx>
        <c:axId val="35189120"/>
        <c:scaling>
          <c:orientation val="minMax"/>
        </c:scaling>
        <c:axPos val="b"/>
        <c:tickLblPos val="nextTo"/>
        <c:crossAx val="35191040"/>
        <c:crosses val="autoZero"/>
        <c:auto val="1"/>
        <c:lblAlgn val="ctr"/>
        <c:lblOffset val="100"/>
      </c:catAx>
      <c:valAx>
        <c:axId val="35191040"/>
        <c:scaling>
          <c:orientation val="minMax"/>
        </c:scaling>
        <c:delete val="1"/>
        <c:axPos val="l"/>
        <c:majorGridlines/>
        <c:numFmt formatCode="0.00%" sourceLinked="1"/>
        <c:tickLblPos val="nextTo"/>
        <c:crossAx val="35189120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6"/>
  <c:chart>
    <c:autoTitleDeleted val="1"/>
    <c:view3D>
      <c:rotX val="30"/>
      <c:rAngAx val="1"/>
    </c:view3D>
    <c:plotArea>
      <c:layout/>
      <c:pie3DChart>
        <c:varyColors val="1"/>
        <c:ser>
          <c:idx val="0"/>
          <c:order val="0"/>
          <c:spPr>
            <a:solidFill>
              <a:srgbClr val="4F81BD"/>
            </a:solidFill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explosion val="25"/>
          <c:dPt>
            <c:idx val="1"/>
            <c:spPr>
              <a:solidFill>
                <a:srgbClr val="FF000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0.13611111111111121"/>
                  <c:y val="4.6296296296296493E-3"/>
                </c:manualLayout>
              </c:layout>
              <c:dLblPos val="inEnd"/>
              <c:showVal val="1"/>
            </c:dLbl>
            <c:dLbl>
              <c:idx val="1"/>
              <c:layout>
                <c:manualLayout>
                  <c:x val="5.6111270235405901E-2"/>
                  <c:y val="8.5423061879087766E-3"/>
                </c:manualLayout>
              </c:layout>
              <c:dLblPos val="inEnd"/>
              <c:showVal val="1"/>
            </c:dLbl>
            <c:spPr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 prst="relaxedInset"/>
              </a:sp3d>
            </c:spPr>
            <c:txPr>
              <a:bodyPr/>
              <a:lstStyle/>
              <a:p>
                <a:pPr>
                  <a:defRPr sz="24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Val val="1"/>
            <c:showLeaderLines val="1"/>
          </c:dLbls>
          <c:cat>
            <c:strRef>
              <c:f>Лист1!$B$34:$C$34</c:f>
              <c:strCache>
                <c:ptCount val="2"/>
                <c:pt idx="0">
                  <c:v>Межрегиональные встречи</c:v>
                </c:pt>
                <c:pt idx="1">
                  <c:v>Международные встречи</c:v>
                </c:pt>
              </c:strCache>
            </c:strRef>
          </c:cat>
          <c:val>
            <c:numRef>
              <c:f>Лист1!$B$35:$C$35</c:f>
              <c:numCache>
                <c:formatCode>General</c:formatCode>
                <c:ptCount val="2"/>
                <c:pt idx="0">
                  <c:v>52</c:v>
                </c:pt>
                <c:pt idx="1">
                  <c:v>23</c:v>
                </c:pt>
              </c:numCache>
            </c:numRef>
          </c:val>
        </c:ser>
      </c:pie3DChart>
      <c:spPr>
        <a:noFill/>
      </c:spPr>
    </c:plotArea>
    <c:legend>
      <c:legendPos val="b"/>
      <c:legendEntry>
        <c:idx val="0"/>
        <c:txPr>
          <a:bodyPr/>
          <a:lstStyle/>
          <a:p>
            <a:pPr>
              <a:defRPr>
                <a:solidFill>
                  <a:srgbClr val="00B0F0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rgbClr val="FF0000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7.4957349081364796E-2"/>
          <c:y val="0.81112399411612013"/>
          <c:w val="0.84175196850393763"/>
          <c:h val="0.15180910078547938"/>
        </c:manualLayout>
      </c:layout>
    </c:legend>
    <c:plotVisOnly val="1"/>
  </c:chart>
  <c:spPr>
    <a:noFill/>
  </c:spPr>
  <c:txPr>
    <a:bodyPr/>
    <a:lstStyle/>
    <a:p>
      <a:pPr>
        <a:defRPr sz="1200" b="1">
          <a:solidFill>
            <a:srgbClr val="006600"/>
          </a:solidFill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591A-F148-4543-AF3D-BC4B75939426}" type="datetimeFigureOut">
              <a:rPr lang="ru-RU" smtClean="0"/>
              <a:pPr/>
              <a:t>06.11.2008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2546-0AD4-45DB-A2A8-D066FD7C5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591A-F148-4543-AF3D-BC4B75939426}" type="datetimeFigureOut">
              <a:rPr lang="ru-RU" smtClean="0"/>
              <a:pPr/>
              <a:t>06.11.2008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2546-0AD4-45DB-A2A8-D066FD7C5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591A-F148-4543-AF3D-BC4B75939426}" type="datetimeFigureOut">
              <a:rPr lang="ru-RU" smtClean="0"/>
              <a:pPr/>
              <a:t>06.11.2008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2546-0AD4-45DB-A2A8-D066FD7C5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591A-F148-4543-AF3D-BC4B75939426}" type="datetimeFigureOut">
              <a:rPr lang="ru-RU" smtClean="0"/>
              <a:pPr/>
              <a:t>06.11.2008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2546-0AD4-45DB-A2A8-D066FD7C5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591A-F148-4543-AF3D-BC4B75939426}" type="datetimeFigureOut">
              <a:rPr lang="ru-RU" smtClean="0"/>
              <a:pPr/>
              <a:t>06.11.2008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2546-0AD4-45DB-A2A8-D066FD7C5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591A-F148-4543-AF3D-BC4B75939426}" type="datetimeFigureOut">
              <a:rPr lang="ru-RU" smtClean="0"/>
              <a:pPr/>
              <a:t>06.11.2008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2546-0AD4-45DB-A2A8-D066FD7C5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591A-F148-4543-AF3D-BC4B75939426}" type="datetimeFigureOut">
              <a:rPr lang="ru-RU" smtClean="0"/>
              <a:pPr/>
              <a:t>06.11.2008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2546-0AD4-45DB-A2A8-D066FD7C5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591A-F148-4543-AF3D-BC4B75939426}" type="datetimeFigureOut">
              <a:rPr lang="ru-RU" smtClean="0"/>
              <a:pPr/>
              <a:t>06.11.2008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2546-0AD4-45DB-A2A8-D066FD7C5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591A-F148-4543-AF3D-BC4B75939426}" type="datetimeFigureOut">
              <a:rPr lang="ru-RU" smtClean="0"/>
              <a:pPr/>
              <a:t>06.11.2008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2546-0AD4-45DB-A2A8-D066FD7C5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591A-F148-4543-AF3D-BC4B75939426}" type="datetimeFigureOut">
              <a:rPr lang="ru-RU" smtClean="0"/>
              <a:pPr/>
              <a:t>06.11.2008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2546-0AD4-45DB-A2A8-D066FD7C5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591A-F148-4543-AF3D-BC4B75939426}" type="datetimeFigureOut">
              <a:rPr lang="ru-RU" smtClean="0"/>
              <a:pPr/>
              <a:t>06.11.2008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B2546-0AD4-45DB-A2A8-D066FD7C5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3591A-F148-4543-AF3D-BC4B75939426}" type="datetimeFigureOut">
              <a:rPr lang="ru-RU" smtClean="0"/>
              <a:pPr/>
              <a:t>06.11.2008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B2546-0AD4-45DB-A2A8-D066FD7C5D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755650" y="620713"/>
            <a:ext cx="80645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Извлечение из Закона Российской Федерации № 82-ФЗ от 19.05.1995 «О Торгово-промышленных палатах в Российской Федерации»</a:t>
            </a:r>
          </a:p>
        </p:txBody>
      </p:sp>
      <p:sp>
        <p:nvSpPr>
          <p:cNvPr id="13" name="Text Box 36"/>
          <p:cNvSpPr txBox="1">
            <a:spLocks noChangeArrowheads="1"/>
          </p:cNvSpPr>
          <p:nvPr/>
        </p:nvSpPr>
        <p:spPr bwMode="auto">
          <a:xfrm>
            <a:off x="500034" y="1643050"/>
            <a:ext cx="7848600" cy="4211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342900" indent="-342900" algn="ctr"/>
            <a:r>
              <a:rPr lang="ru-RU" dirty="0">
                <a:solidFill>
                  <a:srgbClr val="FF0000"/>
                </a:solidFill>
              </a:rPr>
              <a:t>	</a:t>
            </a:r>
            <a:r>
              <a:rPr lang="ru-RU" b="1" dirty="0">
                <a:solidFill>
                  <a:srgbClr val="FF0000"/>
                </a:solidFill>
              </a:rPr>
              <a:t>Торгово-промышленные палаты имеют право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>
                <a:solidFill>
                  <a:schemeClr val="bg1"/>
                </a:solidFill>
              </a:rPr>
              <a:t>Проводить по поручению российских и иностранных предприятий и предпринимателей экспертизы, контроль качества, количества и комплектности товаров;</a:t>
            </a: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>
                <a:solidFill>
                  <a:schemeClr val="bg1"/>
                </a:solidFill>
              </a:rPr>
              <a:t>Удостоверять в соответствии с международной практикой сертификаты происхождения товаров, а также другие документы, связанные с осуществлением внешнеэкономической деятельности;</a:t>
            </a: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>
                <a:solidFill>
                  <a:schemeClr val="bg1"/>
                </a:solidFill>
              </a:rPr>
              <a:t> Организовывать международные выставки, а также обеспечивать подготовку и проведение выставок российских товаров за границей;</a:t>
            </a: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>
                <a:solidFill>
                  <a:schemeClr val="bg1"/>
                </a:solidFill>
              </a:rPr>
              <a:t>Самостоятельно определять методы осуществления своей деятельности, устанавливать структуру, штатное расписание, численность работников, формы и размеры оплаты труда и материального стимулирования их труда; </a:t>
            </a: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>
                <a:solidFill>
                  <a:schemeClr val="bg1"/>
                </a:solidFill>
              </a:rPr>
              <a:t>Осуществлять иные полномочия, не противоречащие законодательству Российской Федерации.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28728" y="500042"/>
            <a:ext cx="13915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cs typeface="Arial" pitchFamily="34" charset="0"/>
              </a:rPr>
              <a:t>ЗАГОЛОВОК</a:t>
            </a:r>
            <a:endParaRPr lang="ru-RU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928670"/>
            <a:ext cx="807249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В настоящее время Торгово-промышленная палата Московской области является действенным институтом с перспективной программой деятельности, налаженными внешнеэкономическими связями, выполняющим важные функции по развитию предпринимательства Московской области.</a:t>
            </a:r>
          </a:p>
          <a:p>
            <a:pPr algn="just"/>
            <a:endParaRPr lang="ru-RU" sz="1600" dirty="0" smtClean="0">
              <a:solidFill>
                <a:schemeClr val="bg1"/>
              </a:solidFill>
              <a:cs typeface="Arial" pitchFamily="34" charset="0"/>
            </a:endParaRPr>
          </a:p>
          <a:p>
            <a:pPr algn="just"/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          В перспективе деятельность Торгово-промышленной палаты Московской области будет направлена на реализацию следующих направлений:</a:t>
            </a:r>
          </a:p>
          <a:p>
            <a:pPr algn="just"/>
            <a:endParaRPr lang="ru-RU" sz="1600" dirty="0" smtClean="0">
              <a:solidFill>
                <a:schemeClr val="bg1"/>
              </a:solidFill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привлечение инвестиционного капитала, в том числе иностранного, в экономику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 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 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Московской области;</a:t>
            </a:r>
            <a:endParaRPr lang="en-US" sz="1600" dirty="0" smtClean="0">
              <a:solidFill>
                <a:schemeClr val="bg1"/>
              </a:solidFill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ru-RU" sz="1600" dirty="0" smtClean="0">
              <a:solidFill>
                <a:srgbClr val="FF0000"/>
              </a:solidFill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повышение эффективности международного сотрудничества с целью развития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  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экспорта товаров и услуг предпринимателей Московской области,</a:t>
            </a:r>
            <a:endParaRPr lang="en-US" sz="1600" dirty="0" smtClean="0">
              <a:solidFill>
                <a:schemeClr val="bg1"/>
              </a:solidFill>
              <a:cs typeface="Arial" pitchFamily="34" charset="0"/>
            </a:endParaRPr>
          </a:p>
          <a:p>
            <a:pPr algn="just"/>
            <a:r>
              <a:rPr lang="en-US" sz="1600" dirty="0" smtClean="0">
                <a:solidFill>
                  <a:schemeClr val="bg1"/>
                </a:solidFill>
                <a:cs typeface="Arial" pitchFamily="34" charset="0"/>
              </a:rPr>
              <a:t>  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освоения новых</a:t>
            </a:r>
            <a:r>
              <a:rPr lang="en-US" sz="1600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форм торгово-экономического и научно-технического  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   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сотрудничества;</a:t>
            </a:r>
            <a:endParaRPr lang="en-US" sz="1600" dirty="0" smtClean="0">
              <a:solidFill>
                <a:schemeClr val="bg1"/>
              </a:solidFill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ru-RU" sz="1600" dirty="0" smtClean="0">
              <a:solidFill>
                <a:srgbClr val="FF0000"/>
              </a:solidFill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содействие развитию всех видов предпринимательской деятельности с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учетом</a:t>
            </a:r>
          </a:p>
          <a:p>
            <a:pPr algn="just"/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     экономических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интересов Московской области;</a:t>
            </a:r>
          </a:p>
          <a:p>
            <a:pPr algn="just">
              <a:buFont typeface="Wingdings" pitchFamily="2" charset="2"/>
              <a:buChar char="Ø"/>
            </a:pPr>
            <a:endParaRPr lang="ru-RU" sz="1600" dirty="0" smtClean="0">
              <a:solidFill>
                <a:srgbClr val="FF0000"/>
              </a:solidFill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160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оказание консультационной помощи предприятиям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как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Московской 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области,</a:t>
            </a:r>
          </a:p>
          <a:p>
            <a:pPr algn="just"/>
            <a:r>
              <a:rPr lang="ru-RU" sz="1600" dirty="0" smtClean="0">
                <a:solidFill>
                  <a:srgbClr val="FF0000"/>
                </a:solidFill>
                <a:cs typeface="Arial" pitchFamily="34" charset="0"/>
              </a:rPr>
              <a:t>    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так и иностранным организациям по вопросам ведения бизнеса в регионе.</a:t>
            </a:r>
            <a:endParaRPr lang="ru-RU" sz="1600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428728" y="500042"/>
            <a:ext cx="6535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cs typeface="Arial" pitchFamily="34" charset="0"/>
              </a:rPr>
              <a:t>КРУПНЫЕ ИНВЕСТИЦИОНЫЕ ПРОЕКТЫ МОСКОВСКОЙ ОБЛАСТИ</a:t>
            </a:r>
            <a:endParaRPr lang="ru-RU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4" name="Text Box 36"/>
          <p:cNvSpPr txBox="1">
            <a:spLocks noChangeArrowheads="1"/>
          </p:cNvSpPr>
          <p:nvPr/>
        </p:nvSpPr>
        <p:spPr bwMode="auto">
          <a:xfrm>
            <a:off x="571472" y="1357298"/>
            <a:ext cx="7848600" cy="5078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342900" indent="-342900">
              <a:buClr>
                <a:srgbClr val="FF000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</a:rPr>
              <a:t>Инвестиционный проект комплексной застройки территории вблизи деревни </a:t>
            </a:r>
            <a:r>
              <a:rPr lang="ru-RU" b="1" dirty="0" err="1" smtClean="0">
                <a:solidFill>
                  <a:schemeClr val="bg1"/>
                </a:solidFill>
              </a:rPr>
              <a:t>Путилково</a:t>
            </a:r>
            <a:r>
              <a:rPr lang="ru-RU" b="1" dirty="0" smtClean="0">
                <a:solidFill>
                  <a:schemeClr val="bg1"/>
                </a:solidFill>
              </a:rPr>
              <a:t> Красногорского муниципального района Московской области. (ООО «Проектный Офис Ипподром»)</a:t>
            </a:r>
            <a:endParaRPr lang="ru-RU" dirty="0" smtClean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</a:rPr>
              <a:t>Инвестиционный проект строительства бизнес школы НП «Московская школа управления» в Одинцовском муниципальном районе Московской области. (ООО «Управляющая компания СТОЛКОВО менеджмент»)</a:t>
            </a:r>
            <a:endParaRPr lang="ru-RU" dirty="0" smtClean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</a:rPr>
              <a:t>Инвестиционный проект создания автоматизированного производственного комплекса по выпуску фотоэлектронных преобразователей для освоения солнечной энергии в Подольском муниципальном районе Московской области. (ОАО «Подольский химико-металлургический завод»)</a:t>
            </a:r>
            <a:r>
              <a:rPr lang="ru-RU" dirty="0" smtClean="0">
                <a:solidFill>
                  <a:schemeClr val="bg1"/>
                </a:solidFill>
              </a:rPr>
              <a:t>;</a:t>
            </a: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Инвестиционный проект создания промышленного предприятия по производству генно-инженерных препаратов медицинского назначения в городском округе Пущино Московской области. (ОАО «БИОРАН»)</a:t>
            </a:r>
            <a:endParaRPr lang="ru-RU" dirty="0" smtClean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</a:rPr>
              <a:t>Инвестиционный проект строительства металлургического мини- завода в Каширском муниципальном районе Московской области    (ООО «ОКА СТАЛЬ»)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1428729" y="1714488"/>
            <a:ext cx="6215105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	Торгово-промышленная </a:t>
            </a:r>
            <a:r>
              <a:rPr lang="ru-RU" sz="1600" dirty="0">
                <a:solidFill>
                  <a:schemeClr val="bg1"/>
                </a:solidFill>
                <a:cs typeface="Arial" pitchFamily="34" charset="0"/>
              </a:rPr>
              <a:t>палата Московской области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создана </a:t>
            </a:r>
            <a:r>
              <a:rPr lang="ru-RU" sz="1600" dirty="0">
                <a:solidFill>
                  <a:schemeClr val="bg1"/>
                </a:solidFill>
                <a:cs typeface="Arial" pitchFamily="34" charset="0"/>
              </a:rPr>
              <a:t>в ноябре 1995 года.</a:t>
            </a:r>
          </a:p>
          <a:p>
            <a:pPr algn="just"/>
            <a:endParaRPr lang="en-US" sz="1600" dirty="0">
              <a:solidFill>
                <a:schemeClr val="bg1"/>
              </a:solidFill>
              <a:cs typeface="Arial" pitchFamily="34" charset="0"/>
            </a:endParaRPr>
          </a:p>
          <a:p>
            <a:pPr algn="just"/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	В </a:t>
            </a:r>
            <a:r>
              <a:rPr lang="ru-RU" sz="1600" dirty="0">
                <a:solidFill>
                  <a:schemeClr val="bg1"/>
                </a:solidFill>
                <a:cs typeface="Arial" pitchFamily="34" charset="0"/>
              </a:rPr>
              <a:t>настоящее время Торгово-промышленная палата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Московской </a:t>
            </a:r>
            <a:r>
              <a:rPr lang="ru-RU" sz="1600" dirty="0">
                <a:solidFill>
                  <a:schemeClr val="bg1"/>
                </a:solidFill>
                <a:cs typeface="Arial" pitchFamily="34" charset="0"/>
              </a:rPr>
              <a:t>области является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консолидирующим, консультационным  </a:t>
            </a:r>
            <a:r>
              <a:rPr lang="ru-RU" sz="1600" dirty="0">
                <a:solidFill>
                  <a:schemeClr val="bg1"/>
                </a:solidFill>
                <a:cs typeface="Arial" pitchFamily="34" charset="0"/>
              </a:rPr>
              <a:t>и информационным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центром</a:t>
            </a:r>
            <a:r>
              <a:rPr lang="ru-RU" sz="1600" dirty="0">
                <a:solidFill>
                  <a:schemeClr val="bg1"/>
                </a:solidFill>
                <a:cs typeface="Arial" pitchFamily="34" charset="0"/>
              </a:rPr>
              <a:t>, содействующим развитию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предпринимательства </a:t>
            </a:r>
            <a:r>
              <a:rPr lang="ru-RU" sz="1600" dirty="0">
                <a:solidFill>
                  <a:schemeClr val="bg1"/>
                </a:solidFill>
                <a:cs typeface="Arial" pitchFamily="34" charset="0"/>
              </a:rPr>
              <a:t>в Московской области. </a:t>
            </a:r>
          </a:p>
          <a:p>
            <a:pPr algn="just"/>
            <a:endParaRPr lang="ru-RU" sz="1600" dirty="0">
              <a:solidFill>
                <a:schemeClr val="bg1"/>
              </a:solidFill>
              <a:cs typeface="Arial" pitchFamily="34" charset="0"/>
            </a:endParaRPr>
          </a:p>
          <a:p>
            <a:pPr algn="just"/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	ТПП </a:t>
            </a:r>
            <a:r>
              <a:rPr lang="ru-RU" sz="1600" dirty="0">
                <a:solidFill>
                  <a:schemeClr val="bg1"/>
                </a:solidFill>
                <a:cs typeface="Arial" pitchFamily="34" charset="0"/>
              </a:rPr>
              <a:t>МО является  координирующим центром системы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муниципальных </a:t>
            </a:r>
            <a:r>
              <a:rPr lang="ru-RU" sz="1600" dirty="0">
                <a:solidFill>
                  <a:schemeClr val="bg1"/>
                </a:solidFill>
                <a:cs typeface="Arial" pitchFamily="34" charset="0"/>
              </a:rPr>
              <a:t>палат Московской области,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включающей </a:t>
            </a:r>
            <a:r>
              <a:rPr lang="ru-RU" sz="1600" dirty="0">
                <a:solidFill>
                  <a:schemeClr val="bg1"/>
                </a:solidFill>
                <a:cs typeface="Arial" pitchFamily="34" charset="0"/>
              </a:rPr>
              <a:t>в себя 28  муниципальных ТПП </a:t>
            </a:r>
            <a:r>
              <a:rPr lang="ru-RU" sz="1600" dirty="0" smtClean="0">
                <a:solidFill>
                  <a:schemeClr val="bg1"/>
                </a:solidFill>
                <a:cs typeface="Arial" pitchFamily="34" charset="0"/>
              </a:rPr>
              <a:t>и </a:t>
            </a:r>
            <a:r>
              <a:rPr lang="ru-RU" sz="1600" dirty="0">
                <a:solidFill>
                  <a:schemeClr val="bg1"/>
                </a:solidFill>
                <a:cs typeface="Arial" pitchFamily="34" charset="0"/>
              </a:rPr>
              <a:t>объединяющей более 2500 организаций. </a:t>
            </a:r>
          </a:p>
        </p:txBody>
      </p:sp>
      <p:sp>
        <p:nvSpPr>
          <p:cNvPr id="3" name="Rectangle 35"/>
          <p:cNvSpPr>
            <a:spLocks noChangeArrowheads="1"/>
          </p:cNvSpPr>
          <p:nvPr/>
        </p:nvSpPr>
        <p:spPr bwMode="auto">
          <a:xfrm>
            <a:off x="755650" y="620713"/>
            <a:ext cx="80645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ТОРГОВО-ПРОМЫШЛЕННАЯ ПАЛАТА МОСКОВСКОЙ ОБЛАСТИ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071538" y="428604"/>
            <a:ext cx="7775575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</a:rPr>
              <a:t>Регионы деятельности муниципальных торгово-промышленных палат</a:t>
            </a:r>
          </a:p>
        </p:txBody>
      </p:sp>
      <p:pic>
        <p:nvPicPr>
          <p:cNvPr id="5" name="Picture 11" descr="kartam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65631" y="857231"/>
            <a:ext cx="6202007" cy="53054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2714625" y="500063"/>
            <a:ext cx="37206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cs typeface="Arial" pitchFamily="34" charset="0"/>
              </a:rPr>
              <a:t>ПРОФИЛЬНЫЕ КОМИТЕТЫ ТПП МО</a:t>
            </a:r>
          </a:p>
        </p:txBody>
      </p:sp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1428750" y="1357313"/>
            <a:ext cx="701538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По</a:t>
            </a:r>
            <a:r>
              <a:rPr lang="ru-RU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выставочно-ярмарочной </a:t>
            </a:r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деятельности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По </a:t>
            </a:r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центрам тех. обслуживания ККТ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По природопользованию и экологии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По финансовым рынкам и кредитным организациям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По развитию потребительского рынка и услуг Московской области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По содействию высшему профессиональному </a:t>
            </a:r>
          </a:p>
          <a:p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     образованию и науке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По безопасности предпринимательской деятельности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По  малому и среднему предпринимательству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Подкомитет по предпринимательству в сфере производства</a:t>
            </a:r>
          </a:p>
          <a:p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     и оборота этилового спирта, алкогольной </a:t>
            </a:r>
          </a:p>
          <a:p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     и спиртосодержащей  продукции Комитета ТПП МО </a:t>
            </a:r>
          </a:p>
          <a:p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     потребительского рынка и услуг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Подкомитет по предпринимательству в сфере игорного бизнеса</a:t>
            </a:r>
          </a:p>
          <a:p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     Комитета ТПП МО потребительского рынка и услуг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2714625" y="500063"/>
            <a:ext cx="45250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cs typeface="Arial" pitchFamily="34" charset="0"/>
              </a:rPr>
              <a:t>ОСНОВНЫЕ НАПРАВЛЕНИЯ ДЕЯТЕЛЬНОСТИ</a:t>
            </a:r>
          </a:p>
        </p:txBody>
      </p:sp>
      <p:sp>
        <p:nvSpPr>
          <p:cNvPr id="3" name="TextBox 6"/>
          <p:cNvSpPr txBox="1">
            <a:spLocks noChangeArrowheads="1"/>
          </p:cNvSpPr>
          <p:nvPr/>
        </p:nvSpPr>
        <p:spPr bwMode="auto">
          <a:xfrm>
            <a:off x="1428750" y="1357313"/>
            <a:ext cx="706231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Привлечение инвестиций</a:t>
            </a:r>
          </a:p>
          <a:p>
            <a:endParaRPr lang="ru-RU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Международное и межрегиональное сотрудничество</a:t>
            </a:r>
          </a:p>
          <a:p>
            <a:endParaRPr lang="ru-RU" dirty="0">
              <a:solidFill>
                <a:schemeClr val="bg1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Деловое образование</a:t>
            </a:r>
          </a:p>
          <a:p>
            <a:endParaRPr lang="ru-RU" dirty="0">
              <a:solidFill>
                <a:schemeClr val="bg1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Оценка, сертификация и экспертиза</a:t>
            </a:r>
          </a:p>
          <a:p>
            <a:endParaRPr lang="ru-RU" dirty="0">
              <a:solidFill>
                <a:schemeClr val="bg1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Выставочная деятельность</a:t>
            </a:r>
          </a:p>
          <a:p>
            <a:endParaRPr lang="ru-RU" dirty="0">
              <a:solidFill>
                <a:schemeClr val="bg1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Третейский суд</a:t>
            </a:r>
          </a:p>
          <a:p>
            <a:endParaRPr lang="ru-RU" dirty="0">
              <a:solidFill>
                <a:schemeClr val="bg1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Взаимодействие с Правительством Московской области </a:t>
            </a:r>
          </a:p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   по вопросам содействия малому и среднему предпринимательству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214563" y="500063"/>
            <a:ext cx="478900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cs typeface="Arial" pitchFamily="34" charset="0"/>
              </a:rPr>
              <a:t>МОНИТОРИНГ ИНВЕСТИЦИОННЫХ ЗАПРОСОВ</a:t>
            </a:r>
            <a:endParaRPr lang="ru-RU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 rot="16200000">
            <a:off x="-613900" y="3492281"/>
            <a:ext cx="156594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cs typeface="Arial" pitchFamily="34" charset="0"/>
              </a:rPr>
              <a:t>FOREIGN AFFAIR</a:t>
            </a:r>
            <a:endParaRPr lang="ru-RU" sz="1600" dirty="0">
              <a:solidFill>
                <a:schemeClr val="bg1"/>
              </a:solidFill>
              <a:cs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357290" y="1571612"/>
          <a:ext cx="6786610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214563" y="500063"/>
            <a:ext cx="54096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cs typeface="Arial" pitchFamily="34" charset="0"/>
              </a:rPr>
              <a:t>СТРУКТУРА </a:t>
            </a:r>
            <a:r>
              <a:rPr lang="ru-RU" b="1" dirty="0" smtClean="0">
                <a:solidFill>
                  <a:srgbClr val="FF0000"/>
                </a:solidFill>
                <a:cs typeface="Arial" pitchFamily="34" charset="0"/>
              </a:rPr>
              <a:t>И ГЕОГРАФИЯ ДЕЛОВЫХ </a:t>
            </a:r>
            <a:r>
              <a:rPr lang="ru-RU" b="1" dirty="0">
                <a:solidFill>
                  <a:srgbClr val="FF0000"/>
                </a:solidFill>
                <a:cs typeface="Arial" pitchFamily="34" charset="0"/>
              </a:rPr>
              <a:t>ВСТРЕЧ ТПП МО</a:t>
            </a: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142976" y="2143116"/>
          <a:ext cx="4643470" cy="2640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15074" y="2000240"/>
            <a:ext cx="17859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Аргентина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Германия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Италия</a:t>
            </a: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dirty="0" smtClean="0">
                <a:solidFill>
                  <a:srgbClr val="FF0000"/>
                </a:solidFill>
              </a:rPr>
              <a:t>Китай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Люксембург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Тунис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Болгария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Страны СНГ</a:t>
            </a:r>
          </a:p>
          <a:p>
            <a:endParaRPr lang="ru-RU" sz="2400" dirty="0">
              <a:solidFill>
                <a:srgbClr val="00B0F0"/>
              </a:solidFill>
            </a:endParaRPr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 rot="16200000">
            <a:off x="-613900" y="3492281"/>
            <a:ext cx="156594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cs typeface="Arial" pitchFamily="34" charset="0"/>
              </a:rPr>
              <a:t>FOREIGN AFFAIR</a:t>
            </a:r>
            <a:endParaRPr lang="ru-RU" sz="1600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00166" y="500042"/>
            <a:ext cx="55302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cs typeface="Arial" pitchFamily="34" charset="0"/>
              </a:rPr>
              <a:t>НЕМЕЦКИЕ ОРГАНИЗАЦИИ В МОСКОВСКОЙ ОБЛАСТИ</a:t>
            </a:r>
            <a:endParaRPr lang="ru-RU" b="1" dirty="0">
              <a:solidFill>
                <a:srgbClr val="FF0000"/>
              </a:solidFill>
              <a:cs typeface="Arial" pitchFamily="34" charset="0"/>
            </a:endParaRPr>
          </a:p>
        </p:txBody>
      </p:sp>
      <p:pic>
        <p:nvPicPr>
          <p:cNvPr id="3" name="Рисунок 2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92" y="1214422"/>
            <a:ext cx="4857784" cy="48420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642910" y="1142984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На территории региона  действуют более 140  организаций  с участием немецкого капитала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 rot="16200000">
            <a:off x="-613900" y="3492281"/>
            <a:ext cx="156594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cs typeface="Arial" pitchFamily="34" charset="0"/>
              </a:rPr>
              <a:t>FOREIGN AFFAIR</a:t>
            </a:r>
            <a:endParaRPr lang="ru-RU" sz="1600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28728" y="500042"/>
            <a:ext cx="67442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cs typeface="Arial" pitchFamily="34" charset="0"/>
              </a:rPr>
              <a:t>ЧТО ТПП МО МОЖЕТ ПРЕДЛОЖИТЬ НЕМЕЦКИМ ПРЕДПРИЯТИЯМ</a:t>
            </a:r>
            <a:endParaRPr lang="ru-RU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3" name="Text Box 36"/>
          <p:cNvSpPr txBox="1">
            <a:spLocks noChangeArrowheads="1"/>
          </p:cNvSpPr>
          <p:nvPr/>
        </p:nvSpPr>
        <p:spPr bwMode="auto">
          <a:xfrm>
            <a:off x="571472" y="1643050"/>
            <a:ext cx="7848600" cy="369331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342900" indent="-342900">
              <a:buClr>
                <a:srgbClr val="FF000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</a:rPr>
              <a:t>Организация деловых встреч с предприятиями Московской области;</a:t>
            </a:r>
          </a:p>
          <a:p>
            <a:pPr marL="342900" indent="-342900">
              <a:buClr>
                <a:srgbClr val="FF0000"/>
              </a:buClr>
            </a:pPr>
            <a:endParaRPr lang="ru-RU" dirty="0" smtClean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</a:rPr>
              <a:t>Содействие в проведении семинаров и презентаций;</a:t>
            </a:r>
          </a:p>
          <a:p>
            <a:pPr marL="342900" indent="-342900">
              <a:buClr>
                <a:srgbClr val="FF0000"/>
              </a:buClr>
            </a:pPr>
            <a:endParaRPr lang="ru-RU" dirty="0" smtClean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</a:rPr>
              <a:t>Рассылка коммерческих предложений по организациям региона</a:t>
            </a:r>
          </a:p>
          <a:p>
            <a:pPr marL="342900" indent="-342900">
              <a:buClr>
                <a:srgbClr val="FF0000"/>
              </a:buClr>
            </a:pPr>
            <a:endParaRPr lang="ru-RU" dirty="0" smtClean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</a:rPr>
              <a:t>Информационная и консультационная поддержка немецких предприятий по вопросам организации бизнеса в Московской области</a:t>
            </a:r>
          </a:p>
          <a:p>
            <a:pPr marL="342900" indent="-342900">
              <a:buClr>
                <a:srgbClr val="FF0000"/>
              </a:buClr>
            </a:pPr>
            <a:endParaRPr lang="ru-RU" b="1" dirty="0" smtClean="0">
              <a:solidFill>
                <a:schemeClr val="bg1"/>
              </a:solidFill>
            </a:endParaRP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bg1"/>
                </a:solidFill>
              </a:rPr>
              <a:t>Рассмотрение инвестиционных предложений от немецких организаций и рекомендация их в соответствующие Министерства Правительства Московской области</a:t>
            </a:r>
          </a:p>
          <a:p>
            <a:pPr marL="342900" indent="-342900">
              <a:buClr>
                <a:srgbClr val="FF0000"/>
              </a:buClr>
              <a:buFont typeface="Wingdings" pitchFamily="2" charset="2"/>
              <a:buChar char="Ø"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 rot="16200000">
            <a:off x="-613900" y="3492281"/>
            <a:ext cx="156594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cs typeface="Arial" pitchFamily="34" charset="0"/>
              </a:rPr>
              <a:t>FOREIGN AFFAIR</a:t>
            </a:r>
            <a:endParaRPr lang="ru-RU" sz="1600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510</Words>
  <Application>Microsoft Office PowerPoint</Application>
  <PresentationFormat>Экран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Кристина</dc:creator>
  <cp:lastModifiedBy>Кристина</cp:lastModifiedBy>
  <cp:revision>16</cp:revision>
  <dcterms:created xsi:type="dcterms:W3CDTF">2008-11-05T13:01:10Z</dcterms:created>
  <dcterms:modified xsi:type="dcterms:W3CDTF">2008-11-06T05:16:51Z</dcterms:modified>
</cp:coreProperties>
</file>